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89" r:id="rId4"/>
    <p:sldId id="26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9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tiff"/><Relationship Id="rId7" Type="http://schemas.openxmlformats.org/officeDocument/2006/relationships/hyperlink" Target="https://trends.google.com/trend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trends/correlate/draw?p=us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mfishburne/status/45548627133951180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54796" y="2120740"/>
            <a:ext cx="74824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Collecting data, Probability I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7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Block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There are things that we are not studying, but we can’t control (e.g., male, female).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group similar individuals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together (block)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randomize within each of these blocks.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compromise between randomization and control, and this is not required, different than other three, Control, Randomize, Replicate.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an idea similar to stratified random sampling.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design is called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“Randomized block design”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1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3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Blinding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Humans are susceptible to errors in judgement (e.g., preference in cola tasting)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Blinding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participants to the treatment could prevent potential biases.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Experimenters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subconsciously provide contextual cues related to treatment.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classes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individuals who can affect the outcome of the experiment: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could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influence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subjects, treatment administrators, technicians, etc.)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evaluate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judges, treating physicians, etc.)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Single-blind: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either one of these classes are blinded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Double-blind: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both classes are blinded</a:t>
            </a:r>
          </a:p>
        </p:txBody>
      </p:sp>
    </p:spTree>
    <p:extLst>
      <p:ext uri="{BB962C8B-B14F-4D97-AF65-F5344CB8AC3E}">
        <p14:creationId xmlns:p14="http://schemas.microsoft.com/office/powerpoint/2010/main" val="18246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19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Placebos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74165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Simply applying any treatment can cause an improvement.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Placebo: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“fake” treatment that looks just like the real treatment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 effects tells us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effective blinding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comparing treatments with a proper control (e.g., active control)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17" y="3892070"/>
            <a:ext cx="6445199" cy="386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50" y="3434910"/>
            <a:ext cx="5802604" cy="321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8001">
            <a:off x="8812296" y="2202330"/>
            <a:ext cx="2983034" cy="42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Best experiments: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Comparative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Double-blind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Placebo-controlled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248" y="2854171"/>
            <a:ext cx="7406503" cy="235152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 rot="16200000">
            <a:off x="5403156" y="3759241"/>
            <a:ext cx="11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8681312" y="471929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Placebo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550684" y="3431020"/>
            <a:ext cx="974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Treatment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Confounding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86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factors are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confounded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when the levels of one factor are associated with the level of another factor.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way to tease apart the two effects: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effects of different teaching styles, one class was during the fall semester, and the other class was spring. In this case,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 was confounded with the season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what if two different professors taught two different classes?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styles was confounded with professors and the seasons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differences in brain signal for no pain and pain runs, and if no pain runs were always followed by pain runs,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the pain manipulation was confounded with the order effects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If two stimuli are presented with the exactly same interval, the brain activity for each stimulus can be confounded by the other stimulus: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the importance of jittered interval.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7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super important to use the “control” and “randomize” strategies wisely.</a:t>
            </a:r>
          </a:p>
        </p:txBody>
      </p:sp>
    </p:spTree>
    <p:extLst>
      <p:ext uri="{BB962C8B-B14F-4D97-AF65-F5344CB8AC3E}">
        <p14:creationId xmlns:p14="http://schemas.microsoft.com/office/powerpoint/2010/main" val="167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79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73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 phenomena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Refers to a situations where we know what kinds of outcomes can possibly occur, but don’t know which particular outcome will happen</a:t>
                </a:r>
                <a:r>
                  <a:rPr lang="en-US" altLang="ko-KR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Trial: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Each occasion when we observe a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Outcome/Event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value of the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Sample space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all possible outcomes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red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green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yellow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HT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TT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blipFill rotWithShape="0">
                <a:blip r:embed="rId6"/>
                <a:stretch>
                  <a:fillRect l="-343" b="-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9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Law of Large Numbers (LLN)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we repeat a random process over and over, the proportion of times that an event occurs settle down to one number, which is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probability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event.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key assumption of LLN: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changes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random phenomena over the repeats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(all the events should be independent): an event doesn’t influence the outcomes of others.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tells us nothing about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“short-run”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behavior. And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long run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really long.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expect the probability tells you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short-term trend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something. </a:t>
            </a:r>
          </a:p>
        </p:txBody>
      </p:sp>
    </p:spTree>
    <p:extLst>
      <p:ext uri="{BB962C8B-B14F-4D97-AF65-F5344CB8AC3E}">
        <p14:creationId xmlns:p14="http://schemas.microsoft.com/office/powerpoint/2010/main" val="4537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75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Rules of formal probability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1.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any event A,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2.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set of all possible outcomes of a trial must have probability 1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3.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𝐀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probability of an event not occurring is 1 minus the probability that it occurs.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4 (Addition rule).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disjoint (or mutually exclusive).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5 (Multiplication rule).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independent. </a:t>
                </a: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blipFill rotWithShape="0">
                <a:blip r:embed="rId6"/>
                <a:stretch>
                  <a:fillRect l="-343" t="-5459" b="-15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79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3540586"/>
                <a:ext cx="8754109" cy="2752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14: Randomness and Probability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Terms: Trial, outcome/event, sample space (</a:t>
                </a:r>
                <a14:m>
                  <m:oMath xmlns:m="http://schemas.openxmlformats.org/officeDocument/2006/math">
                    <m:r>
                      <a:rPr lang="en-US" altLang="ko-KR" b="1" i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Law of large numbers (LLN)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Five basic rules of probability: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disjoint (or mutually exclusive),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independent. 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3540586"/>
                <a:ext cx="8754109" cy="2752933"/>
              </a:xfrm>
              <a:prstGeom prst="rect">
                <a:avLst/>
              </a:prstGeom>
              <a:blipFill rotWithShape="0">
                <a:blip r:embed="rId7"/>
                <a:stretch>
                  <a:fillRect l="-557" b="-13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56F6CA-09B2-2C43-AF3F-195C4A9A8F95}"/>
              </a:ext>
            </a:extLst>
          </p:cNvPr>
          <p:cNvSpPr/>
          <p:nvPr/>
        </p:nvSpPr>
        <p:spPr>
          <a:xfrm>
            <a:off x="216491" y="222608"/>
            <a:ext cx="1935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 stats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DCB0EA-5950-7544-B550-DF1D77D1CC21}"/>
              </a:ext>
            </a:extLst>
          </p:cNvPr>
          <p:cNvGrpSpPr/>
          <p:nvPr/>
        </p:nvGrpSpPr>
        <p:grpSpPr>
          <a:xfrm>
            <a:off x="2634916" y="1773131"/>
            <a:ext cx="7139201" cy="2607255"/>
            <a:chOff x="2286000" y="1255773"/>
            <a:chExt cx="7139201" cy="26072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E51123-97A9-6646-8520-B391B7A01D5E}"/>
                </a:ext>
              </a:extLst>
            </p:cNvPr>
            <p:cNvSpPr/>
            <p:nvPr/>
          </p:nvSpPr>
          <p:spPr>
            <a:xfrm>
              <a:off x="6345076" y="2063465"/>
              <a:ext cx="30801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Seravek Light" panose="020B0503040000020004" pitchFamily="34" charset="0"/>
                </a:rPr>
                <a:t>Mean = </a:t>
              </a:r>
              <a:r>
                <a:rPr lang="ko-KR" altLang="en-US" dirty="0">
                  <a:latin typeface="Seravek Light" panose="020B0503040000020004" pitchFamily="34" charset="0"/>
                </a:rPr>
                <a:t>4.13</a:t>
              </a:r>
              <a:endParaRPr lang="en-US" altLang="ko-KR" dirty="0">
                <a:latin typeface="Seravek Light" panose="020B0503040000020004" pitchFamily="34" charset="0"/>
              </a:endParaRPr>
            </a:p>
            <a:p>
              <a:r>
                <a:rPr lang="en-US" altLang="ko-KR" dirty="0">
                  <a:latin typeface="Seravek Light" panose="020B0503040000020004" pitchFamily="34" charset="0"/>
                </a:rPr>
                <a:t>Standard deviation = 1.19</a:t>
              </a:r>
              <a:endParaRPr lang="ko-KR" altLang="en-US" dirty="0">
                <a:latin typeface="Seravek Light" panose="020B0503040000020004" pitchFamily="34" charset="0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FC04E3-C56B-9048-BF76-36B4E166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0" y="1255773"/>
              <a:ext cx="3736807" cy="2607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21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3334677"/>
            <a:ext cx="9350445" cy="2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94343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Researchers do not assign choices, they simply observe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extreme case: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https://www.google.com/trends/correlate/draw?p=us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 Google trends: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https://trends.google.com/trends/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r="17887"/>
          <a:stretch/>
        </p:blipFill>
        <p:spPr>
          <a:xfrm>
            <a:off x="216492" y="2790965"/>
            <a:ext cx="4978055" cy="48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r="32765"/>
          <a:stretch/>
        </p:blipFill>
        <p:spPr>
          <a:xfrm>
            <a:off x="5618420" y="2794843"/>
            <a:ext cx="6465555" cy="481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rcRect l="10431" r="11411"/>
          <a:stretch/>
        </p:blipFill>
        <p:spPr>
          <a:xfrm rot="499603">
            <a:off x="8647717" y="740972"/>
            <a:ext cx="2933589" cy="469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Valuable for discovering trends and possible relationships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Widely used in public health and marketing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Often retrospective (retrospective study &lt;-&gt; prospective study)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Lots of lurking variables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Noise, errors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blipFill rotWithShape="0">
                <a:blip r:embed="rId6"/>
                <a:stretch>
                  <a:fillRect l="-554"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6599854" y="2617749"/>
            <a:ext cx="4298302" cy="3280385"/>
            <a:chOff x="6599854" y="2617749"/>
            <a:chExt cx="4298302" cy="32803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0392" y="2617749"/>
              <a:ext cx="4267764" cy="30417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599854" y="5636524"/>
              <a:ext cx="41583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</a:t>
              </a:r>
              <a:r>
                <a:rPr lang="ko-KR" altLang="en-US" sz="11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://twitter.com/tomfishburne/status/455486271339511808</a:t>
              </a:r>
              <a:endParaRPr lang="en-US" altLang="ko-KR" sz="11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22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Randomized, Comparative Experiments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4545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Experiments require: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 assignment of subjects to treatments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Manipulate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explanatory variables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(or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factors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Measure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response variables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Four principles of experimental design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Replicate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44414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633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Control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727269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 sources of variation other than the factors we’re manipulating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Making conditions as similar as possible for all treatment groups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reduce the variability of the responses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Bad for generalizability?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Consideration: generalizability and ecological validity</a:t>
            </a:r>
          </a:p>
        </p:txBody>
      </p:sp>
    </p:spTree>
    <p:extLst>
      <p:ext uri="{BB962C8B-B14F-4D97-AF65-F5344CB8AC3E}">
        <p14:creationId xmlns:p14="http://schemas.microsoft.com/office/powerpoint/2010/main" val="15043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73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Randomize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76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the effects of unknown or uncontrollable sources of variation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 eliminating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effects of these sources, but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distributing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them equally across treatment levels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Protect against factors we might be missing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“Control what you can, and randomize the rest”</a:t>
            </a:r>
          </a:p>
        </p:txBody>
      </p:sp>
    </p:spTree>
    <p:extLst>
      <p:ext uri="{BB962C8B-B14F-4D97-AF65-F5344CB8AC3E}">
        <p14:creationId xmlns:p14="http://schemas.microsoft.com/office/powerpoint/2010/main" val="14782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Replicate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  |  100818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852873" cy="541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Subject-level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 treatments to a number of subjects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outcome of an experiment on a single subject is an anecdote (not data)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Study-level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entire experiment is repeated on a different population of experimental units.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Within-subject 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Repeated measures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Reliability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Increase signal-to-noise ratio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1595</Words>
  <Application>Microsoft Macintosh PowerPoint</Application>
  <PresentationFormat>와이드스크린</PresentationFormat>
  <Paragraphs>184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154</cp:revision>
  <dcterms:created xsi:type="dcterms:W3CDTF">2017-08-24T21:55:02Z</dcterms:created>
  <dcterms:modified xsi:type="dcterms:W3CDTF">2018-10-08T02:21:12Z</dcterms:modified>
</cp:coreProperties>
</file>